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56" r:id="rId2"/>
    <p:sldId id="257" r:id="rId3"/>
    <p:sldId id="258" r:id="rId4"/>
    <p:sldId id="285" r:id="rId5"/>
    <p:sldId id="259" r:id="rId6"/>
    <p:sldId id="279" r:id="rId7"/>
    <p:sldId id="261" r:id="rId8"/>
    <p:sldId id="284" r:id="rId9"/>
    <p:sldId id="263" r:id="rId10"/>
    <p:sldId id="288" r:id="rId11"/>
    <p:sldId id="264" r:id="rId12"/>
    <p:sldId id="287" r:id="rId13"/>
    <p:sldId id="274" r:id="rId14"/>
    <p:sldId id="283" r:id="rId15"/>
    <p:sldId id="262" r:id="rId16"/>
    <p:sldId id="278" r:id="rId17"/>
    <p:sldId id="260" r:id="rId18"/>
    <p:sldId id="289" r:id="rId19"/>
    <p:sldId id="267" r:id="rId20"/>
    <p:sldId id="286" r:id="rId21"/>
    <p:sldId id="268" r:id="rId22"/>
    <p:sldId id="290" r:id="rId23"/>
    <p:sldId id="269" r:id="rId24"/>
    <p:sldId id="280" r:id="rId25"/>
    <p:sldId id="265" r:id="rId26"/>
    <p:sldId id="277" r:id="rId27"/>
    <p:sldId id="273" r:id="rId28"/>
    <p:sldId id="276" r:id="rId29"/>
    <p:sldId id="272" r:id="rId30"/>
    <p:sldId id="275" r:id="rId31"/>
    <p:sldId id="266" r:id="rId32"/>
    <p:sldId id="281" r:id="rId33"/>
    <p:sldId id="270" r:id="rId34"/>
    <p:sldId id="282" r:id="rId35"/>
    <p:sldId id="271" r:id="rId36"/>
    <p:sldId id="291" r:id="rId37"/>
    <p:sldId id="292" r:id="rId38"/>
    <p:sldId id="293" r:id="rId39"/>
    <p:sldId id="294" r:id="rId40"/>
    <p:sldId id="296" r:id="rId41"/>
    <p:sldId id="29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9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7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2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6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5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70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5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9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2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99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4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34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it.wikipedia.org/wiki/12_febbraio" TargetMode="External"/><Relationship Id="rId7" Type="http://schemas.openxmlformats.org/officeDocument/2006/relationships/hyperlink" Target="https://it.wikipedia.org/wiki/1931" TargetMode="External"/><Relationship Id="rId2" Type="http://schemas.openxmlformats.org/officeDocument/2006/relationships/hyperlink" Target="https://it.wikipedia.org/wiki/San_Pietroburg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23_gennaio" TargetMode="External"/><Relationship Id="rId5" Type="http://schemas.openxmlformats.org/officeDocument/2006/relationships/hyperlink" Target="https://it.wikipedia.org/wiki/L%27Aia" TargetMode="External"/><Relationship Id="rId4" Type="http://schemas.openxmlformats.org/officeDocument/2006/relationships/hyperlink" Target="https://it.wikipedia.org/wiki/188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sicelebri.it/argomento/mondo/" TargetMode="External"/><Relationship Id="rId2" Type="http://schemas.openxmlformats.org/officeDocument/2006/relationships/hyperlink" Target="https://www.frasicelebri.it/argomento/giustizi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greenweekfestival.it/gw_relatori/alice-imbastari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rlz=1C1GGRV_enIT751IT751&amp;sxsrf=AOaemvKLzlQIbax4v7TtecL7WkMuRXhYCw:1638537060029&amp;q=Alessandria+d%27Egitto&amp;stick=H4sIAAAAAAAAAOPgE-LQz9U3SM8yMlcCswyN04215LOTrfQLUvMLclL1U1KTUxOLU1PiC1KLivPzrFIyU1MWsYo45qQWFyfmpRRlJiqkqLumZ5aU5O9gZQQAh2DcdFEAAAA&amp;sa=X&amp;ved=2ahUKEwih1Keb2sf0AhV1iv0HHY2FCp8QmxMoAXoECFEQAw" TargetMode="External"/><Relationship Id="rId2" Type="http://schemas.openxmlformats.org/officeDocument/2006/relationships/hyperlink" Target="https://www.google.com/search?rlz=1C1GGRV_enIT751IT751&amp;sxsrf=AOaemvKLzlQIbax4v7TtecL7WkMuRXhYCw:1638537060029&amp;q=Alessandria+d%27Egitto&amp;stick=H4sIAAAAAAAAAOPgE-LQz9U3SM8yMlcCswyN0421xLKTrfQLUvMLclKBVFFxfp5VUn5R3iJWEcec1OLixLyUosxEhRR11_TMkpL8HayMAGeMXSlIAAAA&amp;sa=X&amp;ved=2ahUKEwih1Keb2sf0AhV1iv0HHY2FCp8QmxMoAXoECEUQA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10_novembre" TargetMode="External"/><Relationship Id="rId2" Type="http://schemas.openxmlformats.org/officeDocument/2006/relationships/hyperlink" Target="https://it.wikipedia.org/wiki/Rom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2020" TargetMode="External"/><Relationship Id="rId5" Type="http://schemas.openxmlformats.org/officeDocument/2006/relationships/hyperlink" Target="https://it.wikipedia.org/wiki/6_luglio" TargetMode="External"/><Relationship Id="rId4" Type="http://schemas.openxmlformats.org/officeDocument/2006/relationships/hyperlink" Target="https://it.wikipedia.org/wiki/1928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it.wikipedia.org/wiki/22_aprile" TargetMode="External"/><Relationship Id="rId7" Type="http://schemas.openxmlformats.org/officeDocument/2006/relationships/hyperlink" Target="https://it.wikipedia.org/wiki/2012" TargetMode="External"/><Relationship Id="rId2" Type="http://schemas.openxmlformats.org/officeDocument/2006/relationships/hyperlink" Target="https://it.wikipedia.org/wiki/Torin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30_dicembre" TargetMode="External"/><Relationship Id="rId5" Type="http://schemas.openxmlformats.org/officeDocument/2006/relationships/hyperlink" Target="https://it.wikipedia.org/wiki/Roma" TargetMode="External"/><Relationship Id="rId4" Type="http://schemas.openxmlformats.org/officeDocument/2006/relationships/hyperlink" Target="https://it.wikipedia.org/wiki/190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3D273-4B08-4338-AA90-E43D3FE005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it-IT" sz="1600" dirty="0"/>
            </a:br>
            <a:r>
              <a:rPr lang="it-IT" sz="1600" dirty="0"/>
              <a:t>ISTITUTO COMPRENSIVO </a:t>
            </a:r>
            <a:br>
              <a:rPr lang="it-IT" sz="1600" dirty="0"/>
            </a:br>
            <a:r>
              <a:rPr lang="it-IT" sz="1600" dirty="0"/>
              <a:t>«Giovanni Verga»</a:t>
            </a:r>
            <a:br>
              <a:rPr lang="it-IT" sz="1600" dirty="0"/>
            </a:br>
            <a:r>
              <a:rPr lang="it-IT" sz="1600" dirty="0"/>
              <a:t>Catania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3348F7-D013-4D8F-A861-B07057020C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Californian FB" panose="0207040306080B030204" pitchFamily="18" charset="0"/>
              </a:rPr>
              <a:t>Progetto</a:t>
            </a:r>
          </a:p>
          <a:p>
            <a:r>
              <a:rPr lang="it-IT" b="1" dirty="0">
                <a:latin typeface="Castellar" panose="020A0402060406010301" pitchFamily="18" charset="0"/>
              </a:rPr>
              <a:t>«L’albero delle parole»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92F6661-F1EF-431B-9479-7D1E246BF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71" y="2066143"/>
            <a:ext cx="342857" cy="390476"/>
          </a:xfrm>
          <a:prstGeom prst="rect">
            <a:avLst/>
          </a:prstGeom>
        </p:spPr>
      </p:pic>
      <p:pic>
        <p:nvPicPr>
          <p:cNvPr id="7" name="Ennio Morricone - Cinema Paradiso In Concerto - Venezia 101107 (1)">
            <a:hlinkClick r:id="" action="ppaction://media"/>
            <a:extLst>
              <a:ext uri="{FF2B5EF4-FFF2-40B4-BE49-F238E27FC236}">
                <a16:creationId xmlns:a16="http://schemas.microsoft.com/office/drawing/2014/main" id="{A1FE66E4-9F62-4AAD-A5FC-773613282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F29F4C-1E6E-418C-A4E1-3D542E7D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58130"/>
            <a:ext cx="9592992" cy="1505242"/>
          </a:xfrm>
        </p:spPr>
        <p:txBody>
          <a:bodyPr>
            <a:normAutofit fontScale="90000"/>
          </a:bodyPr>
          <a:lstStyle/>
          <a:p>
            <a:r>
              <a:rPr lang="it-IT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“Uno scienziato nel suo laboratorio non è soltanto un tecnico, è anche un fanciullo posto di fronte a fenomeni naturali che lo impressionano come un racconto di fate.”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b="1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Maria</a:t>
            </a:r>
            <a:r>
              <a:rPr lang="it-IT" sz="22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it-IT" sz="2200" b="0" i="0" dirty="0" err="1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Salomea</a:t>
            </a:r>
            <a:r>
              <a:rPr lang="it-IT" sz="22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 </a:t>
            </a:r>
            <a:r>
              <a:rPr lang="it-IT" sz="2200" b="0" i="0" dirty="0" err="1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Skłodowska</a:t>
            </a:r>
            <a:r>
              <a:rPr lang="it-IT" sz="22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, ovvero Marie </a:t>
            </a:r>
            <a:r>
              <a:rPr lang="it-IT" sz="2200" b="1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Curie</a:t>
            </a:r>
            <a:br>
              <a:rPr lang="it-IT" sz="13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</a:br>
            <a:r>
              <a:rPr lang="it-IT" sz="13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(Varsavia, 7 novembre 1867 – Passy, 4 luglio 1934) </a:t>
            </a:r>
            <a:endParaRPr lang="it-IT" sz="1300" dirty="0">
              <a:latin typeface="Bookman Old Style" panose="02050604050505020204" pitchFamily="18" charset="0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75D7391-83E4-4DE3-A0B6-D7F3FAB86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4774" y="2757589"/>
            <a:ext cx="3548728" cy="31287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1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9E946E-3EB8-4ACF-8A7C-F96A7C20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Madre Teresa di Calcutta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74A62BD-8DAE-4F9D-913B-54CEE5E4D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4" y="2557463"/>
            <a:ext cx="2393491" cy="3317875"/>
          </a:xfrm>
        </p:spPr>
      </p:pic>
    </p:spTree>
    <p:extLst>
      <p:ext uri="{BB962C8B-B14F-4D97-AF65-F5344CB8AC3E}">
        <p14:creationId xmlns:p14="http://schemas.microsoft.com/office/powerpoint/2010/main" val="2337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16298-B891-4D1B-BCED-95914BF9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982" y="1200712"/>
            <a:ext cx="9601196" cy="1303867"/>
          </a:xfrm>
        </p:spPr>
        <p:txBody>
          <a:bodyPr>
            <a:normAutofit fontScale="90000"/>
          </a:bodyPr>
          <a:lstStyle/>
          <a:p>
            <a:br>
              <a:rPr lang="it-IT" sz="1800" b="0" i="0" dirty="0">
                <a:solidFill>
                  <a:srgbClr val="333333"/>
                </a:solidFill>
                <a:effectLst/>
                <a:latin typeface="-apple-system"/>
              </a:rPr>
            </a:br>
            <a:br>
              <a:rPr lang="it-IT" sz="1800" b="0" i="0" dirty="0">
                <a:solidFill>
                  <a:srgbClr val="333333"/>
                </a:solidFill>
                <a:effectLst/>
                <a:latin typeface="-apple-system"/>
              </a:rPr>
            </a:br>
            <a:br>
              <a:rPr lang="it-IT" sz="1800" b="0" i="0" dirty="0">
                <a:solidFill>
                  <a:srgbClr val="333333"/>
                </a:solidFill>
                <a:effectLst/>
                <a:latin typeface="-apple-system"/>
              </a:rPr>
            </a:br>
            <a:r>
              <a:rPr lang="it-IT" sz="1800" b="0" i="0" dirty="0">
                <a:solidFill>
                  <a:srgbClr val="333333"/>
                </a:solidFill>
                <a:effectLst/>
                <a:latin typeface="-apple-system"/>
              </a:rPr>
              <a:t>«</a:t>
            </a:r>
            <a:r>
              <a:rPr lang="it-IT" sz="2700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Io sono come una piccola matita nelle Sue mani, nient'altro...»</a:t>
            </a:r>
            <a:br>
              <a:rPr lang="it-IT" sz="2700" b="0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</a:br>
            <a:r>
              <a:rPr lang="it-IT" sz="1800" b="1" i="0" dirty="0">
                <a:solidFill>
                  <a:srgbClr val="333333"/>
                </a:solidFill>
                <a:effectLst/>
                <a:latin typeface="Bookman Old Style" panose="02050604050505020204" pitchFamily="18" charset="0"/>
              </a:rPr>
              <a:t>Madre Teresa di Calcutta</a:t>
            </a:r>
            <a:br>
              <a:rPr lang="it-IT" sz="1800" b="0" i="0" dirty="0">
                <a:solidFill>
                  <a:srgbClr val="333333"/>
                </a:solidFill>
                <a:effectLst/>
                <a:latin typeface="-apple-system"/>
              </a:rPr>
            </a:br>
            <a:r>
              <a:rPr lang="it-IT" sz="1300" b="0" i="0" dirty="0">
                <a:solidFill>
                  <a:srgbClr val="333333"/>
                </a:solidFill>
                <a:effectLst/>
                <a:latin typeface="-apple-system"/>
              </a:rPr>
              <a:t>religiosa e beata albanese 1910 - 1997</a:t>
            </a:r>
            <a:br>
              <a:rPr lang="it-IT" sz="1300" dirty="0"/>
            </a:br>
            <a:br>
              <a:rPr lang="it-IT" sz="900" dirty="0"/>
            </a:br>
            <a:br>
              <a:rPr lang="it-IT" sz="1800" dirty="0"/>
            </a:br>
            <a:br>
              <a:rPr lang="it-IT" sz="1800" dirty="0"/>
            </a:br>
            <a:endParaRPr lang="it-IT" sz="18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184E041-845F-4957-A59C-5ADDCB55A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7063" y="2972197"/>
            <a:ext cx="3317875" cy="2488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Michelle Obama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35" y="2557463"/>
            <a:ext cx="2829529" cy="3317875"/>
          </a:xfrm>
        </p:spPr>
      </p:pic>
    </p:spTree>
    <p:extLst>
      <p:ext uri="{BB962C8B-B14F-4D97-AF65-F5344CB8AC3E}">
        <p14:creationId xmlns:p14="http://schemas.microsoft.com/office/powerpoint/2010/main" val="27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0318" y="975593"/>
            <a:ext cx="10000955" cy="1303867"/>
          </a:xfrm>
        </p:spPr>
        <p:txBody>
          <a:bodyPr>
            <a:normAutofit fontScale="90000"/>
          </a:bodyPr>
          <a:lstStyle/>
          <a:p>
            <a:b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Sono qui oggi perché voglio un mondo migliore, un mondo nel quale ognuno possa avere un’opportunità; quell’opportunità che le nostre madri e le nostre nonne hanno potuto solo sognare.”</a:t>
            </a:r>
            <a:br>
              <a:rPr lang="it-IT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b="1" dirty="0"/>
              <a:t>Michelle</a:t>
            </a:r>
            <a:r>
              <a:rPr lang="it-IT" sz="2000" dirty="0"/>
              <a:t> </a:t>
            </a:r>
            <a:r>
              <a:rPr lang="it-IT" sz="2000" dirty="0" err="1"/>
              <a:t>LaVaughn</a:t>
            </a:r>
            <a:r>
              <a:rPr lang="it-IT" sz="2000" dirty="0"/>
              <a:t> Robinson, coniugata </a:t>
            </a:r>
            <a:r>
              <a:rPr lang="it-IT" sz="2000" b="1" dirty="0"/>
              <a:t>Obama</a:t>
            </a:r>
            <a:r>
              <a:rPr lang="it-IT" sz="2000" dirty="0"/>
              <a:t> </a:t>
            </a:r>
            <a:br>
              <a:rPr lang="it-IT" sz="2000" dirty="0"/>
            </a:br>
            <a:r>
              <a:rPr lang="it-IT" sz="2000" dirty="0"/>
              <a:t>(Chicago, 17 gennaio 1964)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745" y="2810761"/>
            <a:ext cx="2771335" cy="295910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10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056532-CD64-49CB-983D-6A934157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Maria Montessori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6C3FE8-7155-4DFB-B12D-DFD260066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6362" y="2959100"/>
            <a:ext cx="1819275" cy="2514600"/>
          </a:xfrm>
        </p:spPr>
      </p:pic>
    </p:spTree>
    <p:extLst>
      <p:ext uri="{BB962C8B-B14F-4D97-AF65-F5344CB8AC3E}">
        <p14:creationId xmlns:p14="http://schemas.microsoft.com/office/powerpoint/2010/main" val="29515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/>
              <a:t>«</a:t>
            </a:r>
            <a:r>
              <a:rPr lang="it-IT" sz="1800" b="1" dirty="0"/>
              <a:t>Il più grande segno di successo per un insegnante</a:t>
            </a:r>
            <a:r>
              <a:rPr lang="it-IT" sz="1800" dirty="0"/>
              <a:t>… è poter dire: i bambini stanno lavorando come se io non esistessi».</a:t>
            </a:r>
            <a:br>
              <a:rPr lang="it-IT" sz="1800" dirty="0"/>
            </a:br>
            <a:r>
              <a:rPr lang="it-IT" sz="1800" b="1" dirty="0"/>
              <a:t>MARIA MONTESSORI (1870-1952) </a:t>
            </a:r>
            <a:br>
              <a:rPr lang="it-IT" sz="1800" b="1" dirty="0"/>
            </a:br>
            <a:endParaRPr lang="it-IT" sz="1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29" r="269" b="17786"/>
          <a:stretch/>
        </p:blipFill>
        <p:spPr>
          <a:xfrm>
            <a:off x="4449461" y="2487168"/>
            <a:ext cx="3942156" cy="328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B1597-A8D9-4F75-B5B5-AE8278AA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Malala Yousafzai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D228F3-61F0-4625-8E85-47F838871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</p:spTree>
    <p:extLst>
      <p:ext uri="{BB962C8B-B14F-4D97-AF65-F5344CB8AC3E}">
        <p14:creationId xmlns:p14="http://schemas.microsoft.com/office/powerpoint/2010/main" val="4404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C154C-7D75-4BDC-95E8-A75F8E44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“Un bambino, un insegnante,  un libro e una penna possono cambiare il mondo.”</a:t>
            </a:r>
            <a:br>
              <a:rPr lang="it-IT" sz="2400" b="0" i="0" dirty="0">
                <a:solidFill>
                  <a:srgbClr val="202124"/>
                </a:solidFill>
                <a:effectLst/>
                <a:latin typeface="Bookman Old Style" panose="02050604050505020204" pitchFamily="18" charset="0"/>
              </a:rPr>
            </a:br>
            <a:r>
              <a:rPr lang="it-IT" sz="2400" b="1" i="0" dirty="0">
                <a:solidFill>
                  <a:srgbClr val="202124"/>
                </a:solidFill>
                <a:effectLst/>
                <a:latin typeface="Garamond" panose="02020404030301010803" pitchFamily="18" charset="0"/>
              </a:rPr>
              <a:t>Malala </a:t>
            </a:r>
            <a:r>
              <a:rPr lang="it-IT" sz="2400" i="0" dirty="0">
                <a:solidFill>
                  <a:srgbClr val="202124"/>
                </a:solidFill>
                <a:effectLst/>
                <a:latin typeface="Garamond" panose="02020404030301010803" pitchFamily="18" charset="0"/>
              </a:rPr>
              <a:t>Yousafzai</a:t>
            </a:r>
            <a:endParaRPr lang="it-IT" sz="2400" dirty="0">
              <a:latin typeface="Garamond" panose="02020404030301010803" pitchFamily="18" charset="0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D5A065D-8FA5-4D9A-8000-C1EB3FA9C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797" y="3080824"/>
            <a:ext cx="2378997" cy="247591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591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B6274-F715-493A-992C-0880D1B3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Frida Kahlo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3A41436-0843-4556-81A7-21E63EE20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31" y="2557463"/>
            <a:ext cx="2342737" cy="331787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9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271C1-71EC-4E76-96FA-A8CEB9AE1A60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21238">
                <a:srgbClr val="FFFF00"/>
              </a:gs>
              <a:gs pos="11515">
                <a:schemeClr val="accent2">
                  <a:lumMod val="60000"/>
                  <a:lumOff val="4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/>
          <a:lstStyle/>
          <a:p>
            <a:r>
              <a:rPr lang="it-IT" dirty="0"/>
              <a:t>Le donne cambiano il </a:t>
            </a:r>
            <a:r>
              <a:rPr lang="it-IT" b="1" dirty="0"/>
              <a:t>corso</a:t>
            </a:r>
            <a:r>
              <a:rPr lang="it-IT" dirty="0"/>
              <a:t> della Storia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F4F116-E419-4F56-A7B1-683C39F7A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b="1" dirty="0"/>
              <a:t> Ecco alcune donne che,</a:t>
            </a:r>
          </a:p>
          <a:p>
            <a:pPr marL="0" indent="0" algn="ctr">
              <a:buNone/>
            </a:pPr>
            <a:r>
              <a:rPr lang="it-IT" b="1" dirty="0"/>
              <a:t>  con la forza delle loro parole </a:t>
            </a:r>
          </a:p>
          <a:p>
            <a:pPr marL="0" indent="0" algn="ctr">
              <a:buNone/>
            </a:pPr>
            <a:r>
              <a:rPr lang="it-IT" b="1" dirty="0"/>
              <a:t>traboccanti di intelligenza, umanità, grazia ed eleganza, </a:t>
            </a:r>
          </a:p>
          <a:p>
            <a:pPr marL="0" indent="0" algn="ctr">
              <a:buNone/>
            </a:pPr>
            <a:r>
              <a:rPr lang="it-IT" b="1" dirty="0"/>
              <a:t>sono parte della storia dell’Umanità…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538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“Innamorati della vita e dopo di chi vuoi”</a:t>
            </a:r>
            <a:br>
              <a:rPr lang="it-IT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2000" b="1" dirty="0"/>
            </a:br>
            <a:r>
              <a:rPr lang="it-IT" sz="2000" b="1" dirty="0"/>
              <a:t>Frida Kahlo</a:t>
            </a:r>
            <a:r>
              <a:rPr lang="it-IT" sz="2000" dirty="0"/>
              <a:t>, ovvero Magdalena Carmen </a:t>
            </a:r>
            <a:r>
              <a:rPr lang="it-IT" sz="2000" b="1" dirty="0"/>
              <a:t>Frida Kahlo</a:t>
            </a:r>
            <a:r>
              <a:rPr lang="it-IT" sz="2000" dirty="0"/>
              <a:t> y </a:t>
            </a:r>
            <a:r>
              <a:rPr lang="it-IT" sz="2000" dirty="0" err="1"/>
              <a:t>Calderón</a:t>
            </a:r>
            <a:br>
              <a:rPr lang="it-IT" sz="2000" dirty="0"/>
            </a:br>
            <a:r>
              <a:rPr lang="it-IT" sz="2000" dirty="0"/>
              <a:t> (</a:t>
            </a:r>
            <a:r>
              <a:rPr lang="it-IT" sz="2000" dirty="0" err="1"/>
              <a:t>Coyoacán</a:t>
            </a:r>
            <a:r>
              <a:rPr lang="it-IT" sz="2000" dirty="0"/>
              <a:t>, 6 luglio 1907 – </a:t>
            </a:r>
            <a:r>
              <a:rPr lang="it-IT" sz="2000" dirty="0" err="1"/>
              <a:t>Coyoacán</a:t>
            </a:r>
            <a:r>
              <a:rPr lang="it-IT" sz="2000" dirty="0"/>
              <a:t>, 13 luglio 1954)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639" y="2518820"/>
            <a:ext cx="3692722" cy="3456000"/>
          </a:xfrm>
          <a:prstGeom prst="rect">
            <a:avLst/>
          </a:prstGeom>
          <a:effectLst>
            <a:outerShdw blurRad="152400" sx="102000" sy="102000" algn="ctr" rotWithShape="0">
              <a:schemeClr val="bg2">
                <a:lumMod val="50000"/>
                <a:alpha val="40000"/>
              </a:scheme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260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115B46-7C07-4180-88CB-1491889E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Coco Chanel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FCA0656-CEE9-4EBB-AB70-34106161C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5" y="2982913"/>
            <a:ext cx="1847850" cy="2466975"/>
          </a:xfrm>
        </p:spPr>
      </p:pic>
    </p:spTree>
    <p:extLst>
      <p:ext uri="{BB962C8B-B14F-4D97-AF65-F5344CB8AC3E}">
        <p14:creationId xmlns:p14="http://schemas.microsoft.com/office/powerpoint/2010/main" val="146360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0CF68-7D08-4728-B759-9E4B17675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“Per essere unici bisogna essere diversi.”</a:t>
            </a:r>
            <a:br>
              <a:rPr lang="it-IT" sz="27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Gabrielle Bonheur Chanel</a:t>
            </a:r>
            <a:br>
              <a:rPr lang="it-IT" sz="20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</a:br>
            <a:r>
              <a:rPr lang="it-IT" sz="2000" b="1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Coco Chanel</a:t>
            </a:r>
            <a:br>
              <a:rPr lang="it-IT" sz="20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</a:br>
            <a:r>
              <a:rPr lang="it-IT" sz="1400" b="0" i="0" dirty="0">
                <a:solidFill>
                  <a:srgbClr val="4D5156"/>
                </a:solidFill>
                <a:effectLst/>
                <a:latin typeface="Bookman Old Style" panose="02050604050505020204" pitchFamily="18" charset="0"/>
              </a:rPr>
              <a:t> (Saumur, 19 agosto 1883 – Parigi, 10 gennaio 1971)</a:t>
            </a:r>
            <a:endParaRPr lang="it-IT" sz="1400" dirty="0">
              <a:latin typeface="Bookman Old Style" panose="02050604050505020204" pitchFamily="18" charset="0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D650ADE-94C8-4EC9-9406-9E61F53E9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957" y="2759155"/>
            <a:ext cx="1620432" cy="28257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7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E40A63-BA00-40D9-8548-459BF689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Anna Pavlova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098D58B-A7EB-43E0-A870-C4B65F022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7392" y="2557463"/>
            <a:ext cx="4697216" cy="3317875"/>
          </a:xfrm>
        </p:spPr>
      </p:pic>
    </p:spTree>
    <p:extLst>
      <p:ext uri="{BB962C8B-B14F-4D97-AF65-F5344CB8AC3E}">
        <p14:creationId xmlns:p14="http://schemas.microsoft.com/office/powerpoint/2010/main" val="40683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“Seguire senza sosta il proprio fine: ecco il segreto del successo.”</a:t>
            </a:r>
            <a:br>
              <a:rPr lang="it-IT" sz="24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b="1" dirty="0">
                <a:solidFill>
                  <a:schemeClr val="tx1"/>
                </a:solidFill>
              </a:rPr>
              <a:t>Anna </a:t>
            </a:r>
            <a:r>
              <a:rPr lang="it-IT" sz="2200" b="1" dirty="0" err="1">
                <a:solidFill>
                  <a:schemeClr val="tx1"/>
                </a:solidFill>
              </a:rPr>
              <a:t>Matveevna</a:t>
            </a:r>
            <a:r>
              <a:rPr lang="it-IT" sz="2200" b="1" dirty="0">
                <a:solidFill>
                  <a:schemeClr val="tx1"/>
                </a:solidFill>
              </a:rPr>
              <a:t> Pavlova</a:t>
            </a:r>
            <a:r>
              <a:rPr lang="it-IT" sz="2200" dirty="0">
                <a:solidFill>
                  <a:schemeClr val="tx1"/>
                </a:solidFill>
              </a:rPr>
              <a:t>  </a:t>
            </a:r>
            <a:br>
              <a:rPr lang="it-IT" sz="2000" dirty="0">
                <a:solidFill>
                  <a:schemeClr val="tx1"/>
                </a:solidFill>
              </a:rPr>
            </a:br>
            <a:r>
              <a:rPr lang="az-Cyrl-AZ" sz="1400" dirty="0">
                <a:solidFill>
                  <a:schemeClr val="tx1"/>
                </a:solidFill>
              </a:rPr>
              <a:t>(</a:t>
            </a:r>
            <a:r>
              <a:rPr lang="it-IT" sz="1400" dirty="0">
                <a:solidFill>
                  <a:schemeClr val="tx1"/>
                </a:solidFill>
                <a:hlinkClick r:id="rId2" tooltip="San Pietroburgo"/>
              </a:rPr>
              <a:t>San Pietroburgo</a:t>
            </a:r>
            <a:r>
              <a:rPr lang="it-IT" sz="1400" dirty="0">
                <a:solidFill>
                  <a:schemeClr val="tx1"/>
                </a:solidFill>
              </a:rPr>
              <a:t>, </a:t>
            </a:r>
            <a:r>
              <a:rPr lang="it-IT" sz="1400" dirty="0">
                <a:solidFill>
                  <a:schemeClr val="tx1"/>
                </a:solidFill>
                <a:hlinkClick r:id="rId3" tooltip="12 febbraio"/>
              </a:rPr>
              <a:t>12 febbraio</a:t>
            </a:r>
            <a:r>
              <a:rPr lang="it-IT" sz="1400" dirty="0">
                <a:solidFill>
                  <a:schemeClr val="tx1"/>
                </a:solidFill>
              </a:rPr>
              <a:t> </a:t>
            </a:r>
            <a:r>
              <a:rPr lang="it-IT" sz="1400" dirty="0">
                <a:solidFill>
                  <a:schemeClr val="tx1"/>
                </a:solidFill>
                <a:hlinkClick r:id="rId4" tooltip="1881"/>
              </a:rPr>
              <a:t>1881</a:t>
            </a:r>
            <a:r>
              <a:rPr lang="it-IT" sz="1400" dirty="0">
                <a:solidFill>
                  <a:schemeClr val="tx1"/>
                </a:solidFill>
              </a:rPr>
              <a:t> – </a:t>
            </a:r>
            <a:r>
              <a:rPr lang="it-IT" sz="1400" dirty="0">
                <a:solidFill>
                  <a:schemeClr val="tx1"/>
                </a:solidFill>
                <a:hlinkClick r:id="rId5" tooltip="L'Aia"/>
              </a:rPr>
              <a:t>L'Aia</a:t>
            </a:r>
            <a:r>
              <a:rPr lang="it-IT" sz="1400" dirty="0">
                <a:solidFill>
                  <a:schemeClr val="tx1"/>
                </a:solidFill>
              </a:rPr>
              <a:t>, </a:t>
            </a:r>
            <a:r>
              <a:rPr lang="it-IT" sz="1400" u="sng" dirty="0">
                <a:solidFill>
                  <a:schemeClr val="tx1"/>
                </a:solidFill>
                <a:hlinkClick r:id="rId6"/>
              </a:rPr>
              <a:t>23 gennaio</a:t>
            </a:r>
            <a:r>
              <a:rPr lang="it-IT" sz="1400" dirty="0">
                <a:solidFill>
                  <a:schemeClr val="tx1"/>
                </a:solidFill>
              </a:rPr>
              <a:t> </a:t>
            </a:r>
            <a:r>
              <a:rPr lang="it-IT" sz="1400" dirty="0">
                <a:solidFill>
                  <a:schemeClr val="tx1"/>
                </a:solidFill>
                <a:hlinkClick r:id="rId7" tooltip="1931"/>
              </a:rPr>
              <a:t>1931</a:t>
            </a:r>
            <a:r>
              <a:rPr lang="it-IT" sz="1400" dirty="0">
                <a:solidFill>
                  <a:schemeClr val="tx1"/>
                </a:solidFill>
              </a:rPr>
              <a:t>) 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12274" t="3946" r="10926" b="45070"/>
          <a:stretch/>
        </p:blipFill>
        <p:spPr>
          <a:xfrm>
            <a:off x="4434814" y="2642616"/>
            <a:ext cx="4014242" cy="351485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97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1CE0E-A918-43E3-8864-0826CCE43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Samantha Cristoforetti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9E0237F-4481-441B-B85A-27F630DEF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737" y="3021013"/>
            <a:ext cx="1914525" cy="2390775"/>
          </a:xfrm>
        </p:spPr>
      </p:pic>
    </p:spTree>
    <p:extLst>
      <p:ext uri="{BB962C8B-B14F-4D97-AF65-F5344CB8AC3E}">
        <p14:creationId xmlns:p14="http://schemas.microsoft.com/office/powerpoint/2010/main" val="41070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dirty="0"/>
              <a:t>“Non farti dare limiti artificiali che non siano veramente i tuoi. E soprattutto non darteli tu stesso, ma se hai dei sogni e delle ambizioni, prova a trovare una strada. Tante volte un ostacolo è solo un messaggio che la vita ti dà. Devi trovare un’altra strada, ma non vuol dire che non puoi arrivare a destinazione.”</a:t>
            </a:r>
            <a:br>
              <a:rPr lang="it-IT" sz="1800" dirty="0"/>
            </a:br>
            <a:r>
              <a:rPr lang="it-IT" sz="2000" b="1" dirty="0"/>
              <a:t>Samantha Cristoforetti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693" y="2642616"/>
            <a:ext cx="3659275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Vera </a:t>
            </a:r>
            <a:r>
              <a:rPr lang="it-IT" dirty="0" err="1"/>
              <a:t>Rubin</a:t>
            </a:r>
            <a:r>
              <a:rPr lang="it-IT" dirty="0"/>
              <a:t> 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224" y="2557463"/>
            <a:ext cx="4333551" cy="3317875"/>
          </a:xfrm>
        </p:spPr>
      </p:pic>
    </p:spTree>
    <p:extLst>
      <p:ext uri="{BB962C8B-B14F-4D97-AF65-F5344CB8AC3E}">
        <p14:creationId xmlns:p14="http://schemas.microsoft.com/office/powerpoint/2010/main" val="21635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3418" y="872404"/>
            <a:ext cx="9601196" cy="1303867"/>
          </a:xfrm>
        </p:spPr>
        <p:txBody>
          <a:bodyPr>
            <a:normAutofit fontScale="90000"/>
          </a:bodyPr>
          <a:lstStyle/>
          <a:p>
            <a:br>
              <a:rPr lang="it-IT" sz="2200" dirty="0"/>
            </a:br>
            <a:r>
              <a:rPr lang="it-IT" sz="2700" dirty="0"/>
              <a:t>« Non permettete a nessuno di dire che non siete bravi»</a:t>
            </a:r>
            <a:br>
              <a:rPr lang="it-IT" sz="2700" dirty="0"/>
            </a:br>
            <a:r>
              <a:rPr lang="it-IT" sz="2200" b="1" dirty="0"/>
              <a:t>Vera</a:t>
            </a:r>
            <a:r>
              <a:rPr lang="it-IT" sz="2200" dirty="0"/>
              <a:t> Cooper </a:t>
            </a:r>
            <a:r>
              <a:rPr lang="it-IT" sz="2200" b="1" dirty="0" err="1"/>
              <a:t>Rubin</a:t>
            </a:r>
            <a:r>
              <a:rPr lang="it-IT" sz="2200" dirty="0"/>
              <a:t> </a:t>
            </a:r>
            <a:br>
              <a:rPr lang="it-IT" sz="2200" dirty="0"/>
            </a:br>
            <a:r>
              <a:rPr lang="it-IT" sz="1800" dirty="0"/>
              <a:t>(Filadelfia, 23 luglio 1928 – Princeton, 25 dicembre 2016) 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52"/>
          <a:stretch/>
        </p:blipFill>
        <p:spPr>
          <a:xfrm rot="5400000">
            <a:off x="4736592" y="2103120"/>
            <a:ext cx="3118104" cy="41970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6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1C96D-54EA-40E8-93DA-056EADB2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Margherita </a:t>
            </a:r>
            <a:r>
              <a:rPr lang="it-IT" dirty="0" err="1"/>
              <a:t>Hack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C2A7301-7A8F-4F92-8BFF-6F05DC151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4" y="2557463"/>
            <a:ext cx="4976812" cy="3317875"/>
          </a:xfrm>
        </p:spPr>
      </p:pic>
    </p:spTree>
    <p:extLst>
      <p:ext uri="{BB962C8B-B14F-4D97-AF65-F5344CB8AC3E}">
        <p14:creationId xmlns:p14="http://schemas.microsoft.com/office/powerpoint/2010/main" val="13887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01F1EE-E07C-4F18-B58F-D0D1C5F2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CLEOPATRA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01C4F0D-9E91-4946-A7A7-65D83B411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50" y="2825346"/>
            <a:ext cx="2857899" cy="1600423"/>
          </a:xfrm>
        </p:spPr>
      </p:pic>
    </p:spTree>
    <p:extLst>
      <p:ext uri="{BB962C8B-B14F-4D97-AF65-F5344CB8AC3E}">
        <p14:creationId xmlns:p14="http://schemas.microsoft.com/office/powerpoint/2010/main" val="29324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700" b="1" dirty="0"/>
              <a:t>«Cerchiamo</a:t>
            </a:r>
            <a:r>
              <a:rPr lang="it-IT" sz="2700" dirty="0"/>
              <a:t> di </a:t>
            </a:r>
            <a:r>
              <a:rPr lang="it-IT" sz="2700" b="1" dirty="0"/>
              <a:t>vivere</a:t>
            </a:r>
            <a:r>
              <a:rPr lang="it-IT" sz="2700" dirty="0"/>
              <a:t> in </a:t>
            </a:r>
            <a:r>
              <a:rPr lang="it-IT" sz="2700" b="1" dirty="0"/>
              <a:t>pace</a:t>
            </a:r>
            <a:r>
              <a:rPr lang="it-IT" sz="2700" dirty="0"/>
              <a:t>, qualunque sia la nostra origine, la nostra fede, il colore della nostra pelle, la nostra lingua e le nostre tradizioni »</a:t>
            </a:r>
            <a:br>
              <a:rPr lang="it-IT" sz="2700" dirty="0"/>
            </a:br>
            <a:r>
              <a:rPr lang="it-IT" sz="2700" b="1" dirty="0"/>
              <a:t>Margherita </a:t>
            </a:r>
            <a:r>
              <a:rPr lang="it-IT" sz="2700" b="1" dirty="0" err="1"/>
              <a:t>Hack</a:t>
            </a:r>
            <a:br>
              <a:rPr lang="it-IT" sz="2700" b="1" dirty="0"/>
            </a:br>
            <a:r>
              <a:rPr lang="it-IT" sz="2700" b="1" dirty="0"/>
              <a:t> </a:t>
            </a:r>
            <a:r>
              <a:rPr lang="it-IT" sz="2200" b="1" dirty="0"/>
              <a:t>(Firenze, 12 giugno 1922 – Trieste, 29 giugno 2013)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2"/>
          <a:stretch/>
        </p:blipFill>
        <p:spPr>
          <a:xfrm rot="5400000">
            <a:off x="4529593" y="2159981"/>
            <a:ext cx="3426167" cy="442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5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F3809-5727-449F-B9A8-CAE47DC3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Greta </a:t>
            </a:r>
            <a:r>
              <a:rPr lang="it-IT" dirty="0" err="1"/>
              <a:t>Thunberg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3905F3-D480-415B-8006-95404B5BE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09" y="2557463"/>
            <a:ext cx="4979582" cy="3317875"/>
          </a:xfrm>
        </p:spPr>
      </p:pic>
    </p:spTree>
    <p:extLst>
      <p:ext uri="{BB962C8B-B14F-4D97-AF65-F5344CB8AC3E}">
        <p14:creationId xmlns:p14="http://schemas.microsoft.com/office/powerpoint/2010/main" val="41966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«</a:t>
            </a:r>
            <a:r>
              <a:rPr lang="it-IT" sz="2700" dirty="0"/>
              <a:t>Mi importa della </a:t>
            </a:r>
            <a:r>
              <a:rPr lang="it-IT" sz="2700" u="sng" dirty="0">
                <a:hlinkClick r:id="rId2"/>
              </a:rPr>
              <a:t>giustizia</a:t>
            </a:r>
            <a:r>
              <a:rPr lang="it-IT" sz="2700" dirty="0"/>
              <a:t> climatica e del </a:t>
            </a:r>
            <a:r>
              <a:rPr lang="it-IT" sz="2700" dirty="0">
                <a:hlinkClick r:id="rId3"/>
              </a:rPr>
              <a:t>pianeta</a:t>
            </a:r>
            <a:r>
              <a:rPr lang="it-IT" sz="2700" dirty="0"/>
              <a:t>.»</a:t>
            </a:r>
            <a:br>
              <a:rPr lang="it-IT" sz="2700" dirty="0"/>
            </a:br>
            <a:r>
              <a:rPr lang="it-IT" sz="2700" b="1" dirty="0"/>
              <a:t>Greta </a:t>
            </a:r>
            <a:r>
              <a:rPr lang="it-IT" sz="2700" b="1" dirty="0" err="1"/>
              <a:t>Thunberg</a:t>
            </a:r>
            <a:endParaRPr lang="it-IT" sz="2700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0624" y="2563965"/>
            <a:ext cx="3549998" cy="34763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C5DB22-C505-41D6-AED3-44DD96C1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Alice </a:t>
            </a:r>
            <a:r>
              <a:rPr lang="it-IT" dirty="0" err="1"/>
              <a:t>Imbastari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BC49CCB-9776-47D8-A53D-F95CC6C10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32"/>
          <a:stretch/>
        </p:blipFill>
        <p:spPr>
          <a:xfrm>
            <a:off x="3968822" y="3267604"/>
            <a:ext cx="4254356" cy="1303867"/>
          </a:xfrm>
        </p:spPr>
      </p:pic>
    </p:spTree>
    <p:extLst>
      <p:ext uri="{BB962C8B-B14F-4D97-AF65-F5344CB8AC3E}">
        <p14:creationId xmlns:p14="http://schemas.microsoft.com/office/powerpoint/2010/main" val="4184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27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voi adulti non fate niente per salvare il pianeta, noi bambini non avremo un futuro.”</a:t>
            </a:r>
            <a:br>
              <a:rPr lang="it-IT" sz="27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Alice </a:t>
            </a:r>
            <a:r>
              <a:rPr lang="it-IT" sz="2200" b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Imbastari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u="sng" dirty="0">
                <a:hlinkClick r:id="rId2"/>
              </a:rPr>
            </a:b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8"/>
          <a:stretch/>
        </p:blipFill>
        <p:spPr>
          <a:xfrm>
            <a:off x="4294012" y="2660904"/>
            <a:ext cx="3844147" cy="311535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530F18-8B79-44D0-8A2D-92B0295B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Elaborato 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237655-7F86-40AF-B992-21F7DE2C4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Classi scuola primaria</a:t>
            </a:r>
          </a:p>
          <a:p>
            <a:r>
              <a:rPr lang="it-IT" dirty="0"/>
              <a:t>Classe   I scuola secondaria I grado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Catania, Dicembre 2021</a:t>
            </a:r>
          </a:p>
        </p:txBody>
      </p:sp>
    </p:spTree>
    <p:extLst>
      <p:ext uri="{BB962C8B-B14F-4D97-AF65-F5344CB8AC3E}">
        <p14:creationId xmlns:p14="http://schemas.microsoft.com/office/powerpoint/2010/main" val="5186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0DC023-0B95-4070-A83D-9508D8C39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Un grazie sentito a…</a:t>
            </a:r>
          </a:p>
        </p:txBody>
      </p:sp>
    </p:spTree>
    <p:extLst>
      <p:ext uri="{BB962C8B-B14F-4D97-AF65-F5344CB8AC3E}">
        <p14:creationId xmlns:p14="http://schemas.microsoft.com/office/powerpoint/2010/main" val="28159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16C84C-0CFB-4B14-8102-F342E810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Alunni</a:t>
            </a:r>
          </a:p>
        </p:txBody>
      </p:sp>
    </p:spTree>
    <p:extLst>
      <p:ext uri="{BB962C8B-B14F-4D97-AF65-F5344CB8AC3E}">
        <p14:creationId xmlns:p14="http://schemas.microsoft.com/office/powerpoint/2010/main" val="27678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1458A4-0DD9-4E1C-8DE0-B3F0CDA7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Docenti</a:t>
            </a:r>
          </a:p>
        </p:txBody>
      </p:sp>
    </p:spTree>
    <p:extLst>
      <p:ext uri="{BB962C8B-B14F-4D97-AF65-F5344CB8AC3E}">
        <p14:creationId xmlns:p14="http://schemas.microsoft.com/office/powerpoint/2010/main" val="33947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EAB39-609A-44C4-AF1B-0C5B2EC8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Genitori</a:t>
            </a:r>
          </a:p>
        </p:txBody>
      </p:sp>
    </p:spTree>
    <p:extLst>
      <p:ext uri="{BB962C8B-B14F-4D97-AF65-F5344CB8AC3E}">
        <p14:creationId xmlns:p14="http://schemas.microsoft.com/office/powerpoint/2010/main" val="39336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2000" b="1" dirty="0"/>
            </a:br>
            <a:r>
              <a:rPr lang="it-IT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27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Nessuno trionferà su di me.”</a:t>
            </a:r>
            <a:br>
              <a:rPr lang="it-IT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2000" b="1" dirty="0"/>
            </a:br>
            <a:r>
              <a:rPr lang="it-IT" sz="2000" b="1" dirty="0"/>
              <a:t>Cleopatra</a:t>
            </a:r>
            <a:r>
              <a:rPr lang="it-IT" sz="2000" dirty="0"/>
              <a:t> </a:t>
            </a:r>
            <a:r>
              <a:rPr lang="it-IT" sz="2000" dirty="0" err="1"/>
              <a:t>Tèa</a:t>
            </a:r>
            <a:r>
              <a:rPr lang="it-IT" sz="2000" dirty="0"/>
              <a:t> </a:t>
            </a:r>
            <a:r>
              <a:rPr lang="it-IT" sz="2000" dirty="0" err="1"/>
              <a:t>Filopàtore</a:t>
            </a:r>
            <a:r>
              <a:rPr lang="it-IT" sz="2000" dirty="0"/>
              <a:t>, Cleopatra VII o semplicemente Cleopatra</a:t>
            </a:r>
            <a:br>
              <a:rPr lang="it-IT" sz="2000" dirty="0"/>
            </a:br>
            <a:r>
              <a:rPr lang="it-IT" sz="1200" dirty="0"/>
              <a:t>( </a:t>
            </a:r>
            <a:r>
              <a:rPr lang="it-IT" sz="1200" b="1" dirty="0"/>
              <a:t> </a:t>
            </a:r>
            <a:r>
              <a:rPr lang="it-IT" sz="1200" dirty="0"/>
              <a:t>69 A.C, </a:t>
            </a:r>
            <a:r>
              <a:rPr lang="it-IT" sz="1200" dirty="0">
                <a:hlinkClick r:id="rId2"/>
              </a:rPr>
              <a:t>Alessandria, Egitto</a:t>
            </a:r>
            <a:r>
              <a:rPr lang="it-IT" sz="1200" dirty="0"/>
              <a:t>- </a:t>
            </a:r>
            <a:r>
              <a:rPr lang="it-IT" sz="1200" b="1" dirty="0"/>
              <a:t> </a:t>
            </a:r>
            <a:r>
              <a:rPr lang="it-IT" sz="1200" dirty="0"/>
              <a:t>10 agosto 30 A.C, </a:t>
            </a:r>
            <a:r>
              <a:rPr lang="it-IT" sz="1200" dirty="0">
                <a:hlinkClick r:id="rId3"/>
              </a:rPr>
              <a:t>Alessandria, Egitto</a:t>
            </a:r>
            <a:r>
              <a:rPr lang="it-IT" sz="1200" dirty="0"/>
              <a:t>)</a:t>
            </a:r>
            <a:br>
              <a:rPr lang="it-IT" sz="1200" dirty="0"/>
            </a:br>
            <a:endParaRPr lang="it-IT" sz="1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3128" y="2660904"/>
            <a:ext cx="3990000" cy="342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542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A98C-08E7-4175-B40A-6B0C43EC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982132"/>
            <a:ext cx="9531624" cy="2446868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r>
              <a:rPr lang="it-IT" dirty="0"/>
              <a:t>Al Maestro Ennio Morricone</a:t>
            </a:r>
            <a:br>
              <a:rPr lang="it-IT" dirty="0"/>
            </a:br>
            <a:r>
              <a:rPr lang="it-IT" sz="1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it-IT" sz="13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Rom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Roma</a:t>
            </a:r>
            <a:r>
              <a:rPr lang="it-IT" sz="1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3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10 novemb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novembre</a:t>
            </a:r>
            <a:r>
              <a:rPr lang="it-IT" sz="1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3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 tooltip="19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1928</a:t>
            </a:r>
            <a:r>
              <a:rPr lang="it-IT" sz="1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– </a:t>
            </a:r>
            <a:r>
              <a:rPr lang="it-IT" sz="13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Rom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Roma</a:t>
            </a:r>
            <a:r>
              <a:rPr lang="it-IT" sz="1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13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 tooltip="6 lugli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 luglio</a:t>
            </a:r>
            <a:r>
              <a:rPr lang="it-IT" sz="1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300" b="0" i="0" u="sng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</a:t>
            </a:r>
            <a:r>
              <a:rPr lang="it-IT" sz="1300" b="0" i="0" u="sng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br>
              <a:rPr lang="it-IT" sz="1300" dirty="0"/>
            </a:br>
            <a:br>
              <a:rPr lang="it-IT" sz="1300" dirty="0"/>
            </a:br>
            <a:br>
              <a:rPr lang="it-IT" dirty="0"/>
            </a:br>
            <a:r>
              <a:rPr lang="it-IT" dirty="0"/>
              <a:t>«Cinema Paradiso», In concerto – Venezia 10.11.07</a:t>
            </a:r>
          </a:p>
        </p:txBody>
      </p:sp>
    </p:spTree>
    <p:extLst>
      <p:ext uri="{BB962C8B-B14F-4D97-AF65-F5344CB8AC3E}">
        <p14:creationId xmlns:p14="http://schemas.microsoft.com/office/powerpoint/2010/main" val="39937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7751F-921A-4E1D-8347-BA15507B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L’Istituto comprensivo </a:t>
            </a:r>
            <a:br>
              <a:rPr lang="it-IT" dirty="0"/>
            </a:br>
            <a:r>
              <a:rPr lang="it-IT" dirty="0"/>
              <a:t>« Giovanni Verga»</a:t>
            </a:r>
            <a:br>
              <a:rPr lang="it-IT" dirty="0"/>
            </a:br>
            <a:r>
              <a:rPr lang="it-IT" dirty="0"/>
              <a:t>di Catania</a:t>
            </a:r>
          </a:p>
        </p:txBody>
      </p:sp>
    </p:spTree>
    <p:extLst>
      <p:ext uri="{BB962C8B-B14F-4D97-AF65-F5344CB8AC3E}">
        <p14:creationId xmlns:p14="http://schemas.microsoft.com/office/powerpoint/2010/main" val="158489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BF36BF-31D9-4168-A9CA-5D516A13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Ada </a:t>
            </a:r>
            <a:r>
              <a:rPr lang="it-IT" dirty="0" err="1"/>
              <a:t>Lovelace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2EF753F-6F73-41A5-AED9-84C938410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7" y="3349625"/>
            <a:ext cx="2638425" cy="1733550"/>
          </a:xfrm>
        </p:spPr>
      </p:pic>
    </p:spTree>
    <p:extLst>
      <p:ext uri="{BB962C8B-B14F-4D97-AF65-F5344CB8AC3E}">
        <p14:creationId xmlns:p14="http://schemas.microsoft.com/office/powerpoint/2010/main" val="42900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“Questo mio cervello è qualcosa di più che semplicemente mortale, e il tempo lo dimostrerà.”</a:t>
            </a:r>
            <a:br>
              <a:rPr lang="it-IT" sz="2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dirty="0"/>
              <a:t>Augusta Ada Byron, ovvero </a:t>
            </a:r>
            <a:r>
              <a:rPr lang="it-IT" sz="2000" b="1" dirty="0"/>
              <a:t>Ada </a:t>
            </a:r>
            <a:r>
              <a:rPr lang="it-IT" sz="2000" b="1" dirty="0" err="1"/>
              <a:t>Lovelace</a:t>
            </a:r>
            <a:br>
              <a:rPr lang="it-IT" sz="2400" dirty="0"/>
            </a:br>
            <a:r>
              <a:rPr lang="it-IT" sz="1600" dirty="0"/>
              <a:t> (Londra, 10 dicembre 1815 – Londra, 27 novembre 1852)</a:t>
            </a:r>
            <a:br>
              <a:rPr lang="it-IT" sz="1600" dirty="0"/>
            </a:br>
            <a:endParaRPr lang="it-IT" sz="16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3554" y="2569960"/>
            <a:ext cx="4389565" cy="3593592"/>
          </a:xfrm>
          <a:prstGeom prst="rect">
            <a:avLst/>
          </a:prstGeom>
          <a:effectLst>
            <a:glow rad="139700">
              <a:schemeClr val="bg1">
                <a:lumMod val="65000"/>
                <a:alpha val="40000"/>
              </a:schemeClr>
            </a:glo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9753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238B0F-3D80-4A3D-A451-44FFBEA6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Rita Levi -Montalcini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B44F5A3-8C2C-4D42-BA01-3B9BA5F5D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128526"/>
            <a:ext cx="2765730" cy="1626354"/>
          </a:xfr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966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4559" y="113687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it-IT" sz="2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“Se istruisci un bambino avrai un uomo istruito. Se istruisci una donna avrai una Donna, una famiglia e una società istruita.”</a:t>
            </a:r>
            <a:br>
              <a:rPr lang="it-IT" sz="2700" b="1" dirty="0">
                <a:latin typeface="Bookman Old Style" panose="02050604050505020204" pitchFamily="18" charset="0"/>
              </a:rPr>
            </a:br>
            <a:r>
              <a:rPr lang="it-IT" sz="2400" b="1" dirty="0"/>
              <a:t>Rita Levi-Montalcini</a:t>
            </a:r>
            <a:br>
              <a:rPr lang="it-IT" sz="2400" b="1" dirty="0"/>
            </a:br>
            <a:r>
              <a:rPr lang="it-IT" sz="2200" dirty="0"/>
              <a:t> </a:t>
            </a:r>
            <a:r>
              <a:rPr lang="it-IT" sz="1600" dirty="0"/>
              <a:t>(</a:t>
            </a:r>
            <a:r>
              <a:rPr lang="it-IT" sz="1600" dirty="0">
                <a:hlinkClick r:id="rId2" tooltip="Torino"/>
              </a:rPr>
              <a:t>Torino</a:t>
            </a:r>
            <a:r>
              <a:rPr lang="it-IT" sz="1600" dirty="0"/>
              <a:t>, </a:t>
            </a:r>
            <a:r>
              <a:rPr lang="it-IT" sz="1600" dirty="0">
                <a:hlinkClick r:id="rId3" tooltip="22 aprile"/>
              </a:rPr>
              <a:t>22 aprile</a:t>
            </a:r>
            <a:r>
              <a:rPr lang="it-IT" sz="1600" dirty="0"/>
              <a:t> </a:t>
            </a:r>
            <a:r>
              <a:rPr lang="it-IT" sz="1600" dirty="0">
                <a:hlinkClick r:id="rId4" tooltip="1909"/>
              </a:rPr>
              <a:t>1909</a:t>
            </a:r>
            <a:r>
              <a:rPr lang="it-IT" sz="1600" dirty="0"/>
              <a:t> – </a:t>
            </a:r>
            <a:r>
              <a:rPr lang="it-IT" sz="1600" dirty="0">
                <a:hlinkClick r:id="rId5" tooltip="Roma"/>
              </a:rPr>
              <a:t>Roma</a:t>
            </a:r>
            <a:r>
              <a:rPr lang="it-IT" sz="1600" dirty="0"/>
              <a:t>, </a:t>
            </a:r>
            <a:r>
              <a:rPr lang="it-IT" sz="1600" u="sng" dirty="0">
                <a:hlinkClick r:id="rId6"/>
              </a:rPr>
              <a:t>30 dicembre</a:t>
            </a:r>
            <a:r>
              <a:rPr lang="it-IT" sz="1600" dirty="0"/>
              <a:t> </a:t>
            </a:r>
            <a:r>
              <a:rPr lang="it-IT" sz="1600" dirty="0">
                <a:hlinkClick r:id="rId7" tooltip="2012"/>
              </a:rPr>
              <a:t>2012</a:t>
            </a:r>
            <a:r>
              <a:rPr lang="it-IT" sz="1600" dirty="0"/>
              <a:t> )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280" y="2651760"/>
            <a:ext cx="3340152" cy="3392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6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93BF4-FD21-43BF-B947-D0763EB0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Marie Curie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060C428-3DAB-4C74-BE89-20223A356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60" y="2557463"/>
            <a:ext cx="4729480" cy="3317875"/>
          </a:xfrm>
        </p:spPr>
      </p:pic>
    </p:spTree>
    <p:extLst>
      <p:ext uri="{BB962C8B-B14F-4D97-AF65-F5344CB8AC3E}">
        <p14:creationId xmlns:p14="http://schemas.microsoft.com/office/powerpoint/2010/main" val="19642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782</TotalTime>
  <Words>757</Words>
  <Application>Microsoft Office PowerPoint</Application>
  <PresentationFormat>Widescreen</PresentationFormat>
  <Paragraphs>57</Paragraphs>
  <Slides>41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9" baseType="lpstr">
      <vt:lpstr>-apple-system</vt:lpstr>
      <vt:lpstr>Arial</vt:lpstr>
      <vt:lpstr>Bookman Old Style</vt:lpstr>
      <vt:lpstr>Calibri</vt:lpstr>
      <vt:lpstr>Californian FB</vt:lpstr>
      <vt:lpstr>Castellar</vt:lpstr>
      <vt:lpstr>Garamond</vt:lpstr>
      <vt:lpstr>Organico</vt:lpstr>
      <vt:lpstr> ISTITUTO COMPRENSIVO  «Giovanni Verga» Catania</vt:lpstr>
      <vt:lpstr>Le donne cambiano il corso della Storia</vt:lpstr>
      <vt:lpstr>CLEOPATRA</vt:lpstr>
      <vt:lpstr> “Nessuno trionferà su di me.”  Cleopatra Tèa Filopàtore, Cleopatra VII o semplicemente Cleopatra (  69 A.C, Alessandria, Egitto-  10 agosto 30 A.C, Alessandria, Egitto) </vt:lpstr>
      <vt:lpstr>Ada Lovelace</vt:lpstr>
      <vt:lpstr> “Questo mio cervello è qualcosa di più che semplicemente mortale, e il tempo lo dimostrerà.” Augusta Ada Byron, ovvero Ada Lovelace  (Londra, 10 dicembre 1815 – Londra, 27 novembre 1852) </vt:lpstr>
      <vt:lpstr>Rita Levi -Montalcini</vt:lpstr>
      <vt:lpstr>“Se istruisci un bambino avrai un uomo istruito. Se istruisci una donna avrai una Donna, una famiglia e una società istruita.” Rita Levi-Montalcini  (Torino, 22 aprile 1909 – Roma, 30 dicembre 2012 )</vt:lpstr>
      <vt:lpstr>Marie Curie</vt:lpstr>
      <vt:lpstr>“Uno scienziato nel suo laboratorio non è soltanto un tecnico, è anche un fanciullo posto di fronte a fenomeni naturali che lo impressionano come un racconto di fate.” Maria Salomea Skłodowska, ovvero Marie Curie (Varsavia, 7 novembre 1867 – Passy, 4 luglio 1934) </vt:lpstr>
      <vt:lpstr>Madre Teresa di Calcutta</vt:lpstr>
      <vt:lpstr>   «Io sono come una piccola matita nelle Sue mani, nient'altro...» Madre Teresa di Calcutta religiosa e beata albanese 1910 - 1997    </vt:lpstr>
      <vt:lpstr>Michelle Obama </vt:lpstr>
      <vt:lpstr> “Sono qui oggi perché voglio un mondo migliore, un mondo nel quale ognuno possa avere un’opportunità; quell’opportunità che le nostre madri e le nostre nonne hanno potuto solo sognare.” Michelle LaVaughn Robinson, coniugata Obama  (Chicago, 17 gennaio 1964)</vt:lpstr>
      <vt:lpstr>Maria Montessori</vt:lpstr>
      <vt:lpstr>«Il più grande segno di successo per un insegnante… è poter dire: i bambini stanno lavorando come se io non esistessi». MARIA MONTESSORI (1870-1952)  </vt:lpstr>
      <vt:lpstr>Malala Yousafzai</vt:lpstr>
      <vt:lpstr>“Un bambino, un insegnante,  un libro e una penna possono cambiare il mondo.” Malala Yousafzai</vt:lpstr>
      <vt:lpstr>Frida Kahlo</vt:lpstr>
      <vt:lpstr>“Innamorati della vita e dopo di chi vuoi”  Frida Kahlo, ovvero Magdalena Carmen Frida Kahlo y Calderón  (Coyoacán, 6 luglio 1907 – Coyoacán, 13 luglio 1954)</vt:lpstr>
      <vt:lpstr>Coco Chanel</vt:lpstr>
      <vt:lpstr>“Per essere unici bisogna essere diversi.” Gabrielle Bonheur Chanel Coco Chanel  (Saumur, 19 agosto 1883 – Parigi, 10 gennaio 1971)</vt:lpstr>
      <vt:lpstr>Anna Pavlova</vt:lpstr>
      <vt:lpstr>“Seguire senza sosta il proprio fine: ecco il segreto del successo.” Anna Matveevna Pavlova   (San Pietroburgo, 12 febbraio 1881 – L'Aia, 23 gennaio 1931) </vt:lpstr>
      <vt:lpstr>Samantha Cristoforetti</vt:lpstr>
      <vt:lpstr>“Non farti dare limiti artificiali che non siano veramente i tuoi. E soprattutto non darteli tu stesso, ma se hai dei sogni e delle ambizioni, prova a trovare una strada. Tante volte un ostacolo è solo un messaggio che la vita ti dà. Devi trovare un’altra strada, ma non vuol dire che non puoi arrivare a destinazione.” Samantha Cristoforetti</vt:lpstr>
      <vt:lpstr>Vera Rubin </vt:lpstr>
      <vt:lpstr> « Non permettete a nessuno di dire che non siete bravi» Vera Cooper Rubin  (Filadelfia, 23 luglio 1928 – Princeton, 25 dicembre 2016)  </vt:lpstr>
      <vt:lpstr>Margherita Hack</vt:lpstr>
      <vt:lpstr>«Cerchiamo di vivere in pace, qualunque sia la nostra origine, la nostra fede, il colore della nostra pelle, la nostra lingua e le nostre tradizioni » Margherita Hack  (Firenze, 12 giugno 1922 – Trieste, 29 giugno 2013)</vt:lpstr>
      <vt:lpstr>Greta Thunberg</vt:lpstr>
      <vt:lpstr>«Mi importa della giustizia climatica e del pianeta.» Greta Thunberg</vt:lpstr>
      <vt:lpstr>Alice Imbastari</vt:lpstr>
      <vt:lpstr>     “Se voi adulti non fate niente per salvare il pianeta, noi bambini non avremo un futuro.” Alice Imbastari  </vt:lpstr>
      <vt:lpstr>Elaborato da</vt:lpstr>
      <vt:lpstr>Un grazie sentito a…</vt:lpstr>
      <vt:lpstr>Alunni</vt:lpstr>
      <vt:lpstr>Docenti</vt:lpstr>
      <vt:lpstr>Genitori</vt:lpstr>
      <vt:lpstr>  Al Maestro Ennio Morricone (Roma, 10 novembre 1928 – Roma, 6 luglio 2020)   «Cinema Paradiso», In concerto – Venezia 10.11.07</vt:lpstr>
      <vt:lpstr>L’Istituto comprensivo  « Giovanni Verga» di Catania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 «Giovanni Verga» Catania</dc:title>
  <dc:creator>Rossella</dc:creator>
  <cp:lastModifiedBy>Rossella</cp:lastModifiedBy>
  <cp:revision>101</cp:revision>
  <dcterms:created xsi:type="dcterms:W3CDTF">2021-12-02T16:31:23Z</dcterms:created>
  <dcterms:modified xsi:type="dcterms:W3CDTF">2021-12-23T19:22:11Z</dcterms:modified>
</cp:coreProperties>
</file>